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4eaab178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4eaab178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4eaab178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4eaab178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4eaab178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4eaab178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4eaab178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4eaab178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4eaab178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4eaab178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4eaab178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4eaab178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eaab178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4eaab178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4eaab178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4eaab178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4" name="Google Shape;9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9" name="Google Shape;99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" name="Google Shape;10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0" name="Google Shape;110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6" name="Google Shape;116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4" name="Google Shape;12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MP3 format</a:t>
            </a:r>
            <a:endParaRPr/>
          </a:p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April-2022, Logash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9450" y="1322450"/>
            <a:ext cx="7688400" cy="31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100"/>
              <a:t>MP3 </a:t>
            </a:r>
            <a:r>
              <a:rPr b="0" lang="ru" sz="5100"/>
              <a:t> </a:t>
            </a:r>
            <a:endParaRPr b="0"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/>
              <a:t>– Moving Picture Experts Group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</a:t>
            </a:r>
            <a:endParaRPr/>
          </a:p>
        </p:txBody>
      </p:sp>
      <p:sp>
        <p:nvSpPr>
          <p:cNvPr id="144" name="Google Shape;144;p20"/>
          <p:cNvSpPr txBox="1"/>
          <p:nvPr>
            <p:ph idx="4294967295" type="ctrTitle"/>
          </p:nvPr>
        </p:nvSpPr>
        <p:spPr>
          <a:xfrm>
            <a:off x="2959250" y="2675375"/>
            <a:ext cx="33420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000"/>
              <a:t>Lossless formats</a:t>
            </a:r>
            <a:endParaRPr b="0" sz="3000"/>
          </a:p>
        </p:txBody>
      </p:sp>
      <p:sp>
        <p:nvSpPr>
          <p:cNvPr id="145" name="Google Shape;145;p20"/>
          <p:cNvSpPr txBox="1"/>
          <p:nvPr>
            <p:ph idx="4294967295" type="ctrTitle"/>
          </p:nvPr>
        </p:nvSpPr>
        <p:spPr>
          <a:xfrm>
            <a:off x="2888325" y="873250"/>
            <a:ext cx="35442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MP3 format</a:t>
            </a:r>
            <a:endParaRPr/>
          </a:p>
        </p:txBody>
      </p:sp>
      <p:sp>
        <p:nvSpPr>
          <p:cNvPr id="146" name="Google Shape;146;p20"/>
          <p:cNvSpPr txBox="1"/>
          <p:nvPr>
            <p:ph idx="4294967295" type="ctrTitle"/>
          </p:nvPr>
        </p:nvSpPr>
        <p:spPr>
          <a:xfrm>
            <a:off x="186225" y="2059613"/>
            <a:ext cx="27021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000"/>
              <a:t>Lossy formats</a:t>
            </a:r>
            <a:endParaRPr b="0" sz="3000"/>
          </a:p>
        </p:txBody>
      </p:sp>
      <p:sp>
        <p:nvSpPr>
          <p:cNvPr id="147" name="Google Shape;147;p20"/>
          <p:cNvSpPr txBox="1"/>
          <p:nvPr>
            <p:ph idx="4294967295" type="ctrTitle"/>
          </p:nvPr>
        </p:nvSpPr>
        <p:spPr>
          <a:xfrm>
            <a:off x="6372175" y="2059625"/>
            <a:ext cx="33420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000"/>
              <a:t>Uncompressed formats</a:t>
            </a:r>
            <a:endParaRPr b="0" sz="3000"/>
          </a:p>
        </p:txBody>
      </p:sp>
      <p:cxnSp>
        <p:nvCxnSpPr>
          <p:cNvPr id="148" name="Google Shape;148;p20"/>
          <p:cNvCxnSpPr/>
          <p:nvPr/>
        </p:nvCxnSpPr>
        <p:spPr>
          <a:xfrm flipH="1">
            <a:off x="2431300" y="1613025"/>
            <a:ext cx="72930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0"/>
          <p:cNvCxnSpPr>
            <a:stCxn id="145" idx="2"/>
            <a:endCxn id="144" idx="0"/>
          </p:cNvCxnSpPr>
          <p:nvPr/>
        </p:nvCxnSpPr>
        <p:spPr>
          <a:xfrm flipH="1">
            <a:off x="4630125" y="1829350"/>
            <a:ext cx="303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0"/>
          <p:cNvCxnSpPr/>
          <p:nvPr/>
        </p:nvCxnSpPr>
        <p:spPr>
          <a:xfrm>
            <a:off x="6077825" y="1638625"/>
            <a:ext cx="1177200" cy="4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0"/>
          <p:cNvSpPr txBox="1"/>
          <p:nvPr>
            <p:ph idx="4294967295" type="ctrTitle"/>
          </p:nvPr>
        </p:nvSpPr>
        <p:spPr>
          <a:xfrm>
            <a:off x="574125" y="2849075"/>
            <a:ext cx="1926300" cy="22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MP3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AAC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52" name="Google Shape;152;p20"/>
          <p:cNvSpPr txBox="1"/>
          <p:nvPr>
            <p:ph idx="4294967295" type="ctrTitle"/>
          </p:nvPr>
        </p:nvSpPr>
        <p:spPr>
          <a:xfrm>
            <a:off x="3610500" y="3378725"/>
            <a:ext cx="1926300" cy="15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FLAC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ALAC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53" name="Google Shape;153;p20"/>
          <p:cNvSpPr txBox="1"/>
          <p:nvPr>
            <p:ph idx="4294967295" type="ctrTitle"/>
          </p:nvPr>
        </p:nvSpPr>
        <p:spPr>
          <a:xfrm>
            <a:off x="7080025" y="3126400"/>
            <a:ext cx="1926300" cy="17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WAV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AIF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DSD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PSM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files are compressed?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837150" y="2329525"/>
            <a:ext cx="139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latin typeface="Lato"/>
                <a:ea typeface="Lato"/>
                <a:cs typeface="Lato"/>
                <a:sym typeface="Lato"/>
              </a:rPr>
              <a:t>WAV</a:t>
            </a:r>
            <a:endParaRPr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583725" y="396375"/>
            <a:ext cx="139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latin typeface="Lato"/>
                <a:ea typeface="Lato"/>
                <a:cs typeface="Lato"/>
                <a:sym typeface="Lato"/>
              </a:rPr>
              <a:t>MP3</a:t>
            </a:r>
            <a:endParaRPr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583725" y="3593925"/>
            <a:ext cx="139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latin typeface="Lato"/>
                <a:ea typeface="Lato"/>
                <a:cs typeface="Lato"/>
                <a:sym typeface="Lato"/>
              </a:rPr>
              <a:t>FLAC</a:t>
            </a:r>
            <a:endParaRPr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741700" y="1850700"/>
            <a:ext cx="194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ato"/>
                <a:ea typeface="Lato"/>
                <a:cs typeface="Lato"/>
                <a:sym typeface="Lato"/>
              </a:rPr>
              <a:t>(original)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254950" y="2859350"/>
            <a:ext cx="291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ato"/>
                <a:ea typeface="Lato"/>
                <a:cs typeface="Lato"/>
                <a:sym typeface="Lato"/>
              </a:rPr>
              <a:t>(uncompressed)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2583725" y="1002950"/>
            <a:ext cx="126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ato"/>
                <a:ea typeface="Lato"/>
                <a:cs typeface="Lato"/>
                <a:sym typeface="Lato"/>
              </a:rPr>
              <a:t>(lossy)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2650025" y="4213300"/>
            <a:ext cx="166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ato"/>
                <a:ea typeface="Lato"/>
                <a:cs typeface="Lato"/>
                <a:sym typeface="Lato"/>
              </a:rPr>
              <a:t>(lossless)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975" y="114025"/>
            <a:ext cx="2109675" cy="18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100" y="292225"/>
            <a:ext cx="1869275" cy="165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2"/>
          <p:cNvCxnSpPr/>
          <p:nvPr/>
        </p:nvCxnSpPr>
        <p:spPr>
          <a:xfrm flipH="1" rot="10800000">
            <a:off x="1484525" y="870950"/>
            <a:ext cx="1062000" cy="9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2"/>
          <p:cNvCxnSpPr>
            <a:endCxn id="165" idx="1"/>
          </p:cNvCxnSpPr>
          <p:nvPr/>
        </p:nvCxnSpPr>
        <p:spPr>
          <a:xfrm>
            <a:off x="1420625" y="3429825"/>
            <a:ext cx="1163100" cy="5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2"/>
          <p:cNvCxnSpPr/>
          <p:nvPr/>
        </p:nvCxnSpPr>
        <p:spPr>
          <a:xfrm flipH="1" rot="10800000">
            <a:off x="6077825" y="1408200"/>
            <a:ext cx="6141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50" y="3334875"/>
            <a:ext cx="348864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7825" y="4301924"/>
            <a:ext cx="1662000" cy="6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2"/>
          <p:cNvCxnSpPr/>
          <p:nvPr/>
        </p:nvCxnSpPr>
        <p:spPr>
          <a:xfrm>
            <a:off x="5361300" y="4213300"/>
            <a:ext cx="550200" cy="3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5638" y="-741275"/>
            <a:ext cx="10135276" cy="61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575" y="-224125"/>
            <a:ext cx="11490474" cy="55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75" y="-1912900"/>
            <a:ext cx="7910301" cy="72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637" y="395500"/>
            <a:ext cx="9437725" cy="41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